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BFF"/>
    <a:srgbClr val="FFFFFF"/>
    <a:srgbClr val="000000"/>
    <a:srgbClr val="003DB8"/>
    <a:srgbClr val="B3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91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46A21-1478-4B89-A67B-008DB5EF1CA9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92A1C-5154-4F4D-AB98-B4E33188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8CA8-3ECA-4E82-A2BC-A0FC48AD0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F9023-DC39-48B7-84DD-5A14F5506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52DA-A998-4863-AB26-8CE0199A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4F7BB-0A11-4F78-A088-CFB3820E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8AF32-2258-4CF9-BF53-DDCCE49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2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54C4-5585-4E33-A049-AF5186C8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4EEB3-CD4F-4660-A1EB-554F2AA91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5B4C8-78F3-4809-A75B-44F97D555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C1BF3-324A-4DB8-84CD-706C446F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69B0-D4FA-4D29-A3F4-B96D899E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65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4343E2-9AA4-487A-AA09-716C0D05B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4131A-F723-422C-B61F-272C34565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F0559-80EB-4DC5-9A95-C3E25C75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4DA7-B07F-459B-B128-1A9150BA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D7E04-7D3D-4A57-BB9F-82E8675F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FEA9-6A43-4CF0-847D-EE396E3B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1CAA-5AA1-4589-9248-7DB7BBB82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8D692-56ED-4DEA-8D00-30D856F3C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CF9A9-2D35-49BE-A09D-E668524E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1BF1-DC74-4867-AFB0-BAA873B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2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FCF1-AE54-4DD7-8C39-945FFB73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0EA88-DB1A-40AD-B558-5ECE53240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2F1C-31F1-42A1-AB40-05D47256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48EFC-9620-4C01-9F6D-471E6C277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75B66-D04A-4765-AEE4-11A5A2C8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3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1002-FEAC-49D7-B6B9-B3BAE0AA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9C90F-5445-4B95-B39A-0185D6EF1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3405A-E332-4B62-9DBD-F6E4926CA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541D6-F237-43D6-82E5-81DB5DEE2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7A1E8-7918-426B-9C3E-A93F153E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6E3B9-197C-4616-B226-BDA3B906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8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9D86-E1C3-41A9-B747-8758DD11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60B65-9530-4883-8219-863212ECA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EA56E-14A4-4476-9940-2BDBBF850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F5512-5329-41A0-B22A-43277D0E2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20C0C-51BF-4FA0-898A-D4A08631B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54EA2C-EEC5-427C-8DDB-6B70898C5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8FB02-18C6-4C8B-A2B6-80383668F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58700-620A-486A-94C7-EF1D8EDB0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BEB76-1BF7-42EE-9721-B376AF75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59FF9-4F78-4EC7-9B6F-1D7198ACF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C0603-A3ED-4E1B-8235-A5D91325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61D95-C7BB-4C2B-95D8-F44C4063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2AE19-8585-4A0C-9CBC-D4FBF7AB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CF570-7509-408F-8020-F8FFFEBF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717F4-2CB2-4E8B-A7DF-7107FEE9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7F5B-B28C-422E-B5D0-0D8298B63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D03B-EBD7-41FE-ACED-A7E149023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21C76-5700-4C37-B72E-44D6D460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29781-87EE-4238-A7C0-F63DBC57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46600-75B4-4DEA-8CA8-BAFAEE54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6F844-9052-49C9-AD5F-0ECA4E45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2DD7-8CB9-493D-A523-81559F0E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A8EFF-E12E-42B9-90AF-C5687D469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F9CA7-408C-46A8-87C0-CA1E3E4DC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EDAC9-2203-4323-8A1C-CF8DE7BD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51BCD-796F-438D-A402-BA5A26D4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9CE57-59C5-44A7-880A-96BC8CD7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3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E4A84-3F26-43BE-BC73-5207D625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F4CC7-30E1-45F1-B377-0B48E7249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26CDB-9ABC-480C-A649-BF8DF3408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E626-C2DC-4EA6-9146-EA1EFC55D344}" type="datetimeFigureOut">
              <a:rPr lang="en-US" smtClean="0"/>
              <a:t>05-Sep-20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D7A34-C9AE-4E7F-A6F3-DC0C85F87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C7CEA-64B6-46C5-B84B-7D16EB72C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B954A-CE02-4E51-A960-B6F024FBC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7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dio.vn/giai-thuat-lap-trinh/giai-thuat-cat-tia-alpha-beta-Wu7F1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topdev.vn/blog/date-va-time-trong-c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fml-dev.org/tutorials/2.5/" TargetMode="External"/><Relationship Id="rId5" Type="http://schemas.openxmlformats.org/officeDocument/2006/relationships/hyperlink" Target="https://youtu.be/MiUjLJJligs" TargetMode="External"/><Relationship Id="rId4" Type="http://schemas.openxmlformats.org/officeDocument/2006/relationships/hyperlink" Target="https://youtu.be/3XH-FOSseek" TargetMode="External"/><Relationship Id="rId9" Type="http://schemas.openxmlformats.org/officeDocument/2006/relationships/hyperlink" Target="http://www.stdio.vn/giai-thuat-lap-trinh/giai-thuat-tim-kiem-minimax-s1EVnH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822093-61ED-4A62-A546-E43D71C1C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1000125"/>
            <a:ext cx="4286250" cy="171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48DB66-BB06-475C-BD02-FAF2E70050E2}"/>
              </a:ext>
            </a:extLst>
          </p:cNvPr>
          <p:cNvSpPr txBox="1"/>
          <p:nvPr/>
        </p:nvSpPr>
        <p:spPr>
          <a:xfrm>
            <a:off x="-4649107" y="1665728"/>
            <a:ext cx="3736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</a:rPr>
              <a:t>SPECIAL THANKS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43B44-A51C-4E60-811A-486CDB6483B8}"/>
              </a:ext>
            </a:extLst>
          </p:cNvPr>
          <p:cNvSpPr txBox="1"/>
          <p:nvPr/>
        </p:nvSpPr>
        <p:spPr>
          <a:xfrm>
            <a:off x="13619843" y="653143"/>
            <a:ext cx="4371389" cy="2733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accent1">
                    <a:lumMod val="50000"/>
                  </a:schemeClr>
                </a:solidFill>
              </a:rPr>
              <a:t>PhD. Truong Toan Thinh</a:t>
            </a:r>
          </a:p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accent1">
                    <a:lumMod val="50000"/>
                  </a:schemeClr>
                </a:solidFill>
              </a:rPr>
              <a:t>PhD. Nguyen Thanh An</a:t>
            </a:r>
          </a:p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accent1">
                    <a:lumMod val="50000"/>
                  </a:schemeClr>
                </a:solidFill>
              </a:rPr>
              <a:t>M.    Tran Ngoc Dat Thanh</a:t>
            </a:r>
          </a:p>
        </p:txBody>
      </p:sp>
    </p:spTree>
    <p:extLst>
      <p:ext uri="{BB962C8B-B14F-4D97-AF65-F5344CB8AC3E}">
        <p14:creationId xmlns:p14="http://schemas.microsoft.com/office/powerpoint/2010/main" val="92136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ABOUT SOURCE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E232D-7A4E-4CDA-8675-7B0A12EA6AB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6" r="21162" b="70889"/>
          <a:stretch/>
        </p:blipFill>
        <p:spPr bwMode="auto">
          <a:xfrm>
            <a:off x="2680811" y="285750"/>
            <a:ext cx="6830377" cy="51247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88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ABOUT 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E437D8-1610-41B4-8B0F-90A713D3EC8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30468" r="5764" b="55608"/>
          <a:stretch/>
        </p:blipFill>
        <p:spPr bwMode="auto">
          <a:xfrm>
            <a:off x="1961356" y="127000"/>
            <a:ext cx="8269288" cy="53422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9644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ABOUT SOURCE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0CFF8-7B89-4209-B585-27BF8888532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t="44625" r="25073" b="42805"/>
          <a:stretch/>
        </p:blipFill>
        <p:spPr bwMode="auto">
          <a:xfrm>
            <a:off x="3214846" y="421878"/>
            <a:ext cx="5762307" cy="49139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9751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ABOUT 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37C585-543F-4310-A73D-F1531BB97C4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57" y="127000"/>
            <a:ext cx="5937885" cy="562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225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ABOUT SOURCE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8AEFE-EA5B-40B2-8341-782974C9359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06"/>
          <a:stretch/>
        </p:blipFill>
        <p:spPr bwMode="auto">
          <a:xfrm>
            <a:off x="1209675" y="2232342"/>
            <a:ext cx="5943600" cy="23933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AC0C6E-5C8F-4DBA-A6EE-0AF25FB3BEF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r="13" b="49275"/>
          <a:stretch/>
        </p:blipFill>
        <p:spPr bwMode="auto">
          <a:xfrm>
            <a:off x="7416482" y="2769869"/>
            <a:ext cx="3493135" cy="13182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6354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A1DB0-F8B7-460F-A9B3-82ED3744468B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67615-3BF6-43F3-B27A-1EC67355A9E2}"/>
              </a:ext>
            </a:extLst>
          </p:cNvPr>
          <p:cNvSpPr txBox="1"/>
          <p:nvPr/>
        </p:nvSpPr>
        <p:spPr>
          <a:xfrm flipH="1">
            <a:off x="0" y="521343"/>
            <a:ext cx="7590156" cy="316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>
                <a:solidFill>
                  <a:srgbClr val="2F549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800" i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Game</a:t>
            </a:r>
            <a:r>
              <a:rPr lang="en-US" sz="1800" i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en-US" sz="1800" i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 Key Pressed </a:t>
            </a:r>
            <a:r>
              <a:rPr lang="en-US" sz="1800" i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i="1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 Code</a:t>
            </a:r>
            <a:r>
              <a:rPr lang="en-US" sz="1800" i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 Code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is ‘</a:t>
            </a:r>
            <a:r>
              <a:rPr lang="en-US" sz="180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’: Call 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Ask For Save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 Code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is ‘</a:t>
            </a:r>
            <a:r>
              <a:rPr lang="en-US" sz="180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’: Call 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Ask For Load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chemeClr val="accent1">
                    <a:lumMod val="50000"/>
                  </a:schemeClr>
                </a:solidFill>
              </a:rPr>
              <a:t>ABOUT SOURCE CODE</a:t>
            </a:r>
          </a:p>
        </p:txBody>
      </p:sp>
    </p:spTree>
    <p:extLst>
      <p:ext uri="{BB962C8B-B14F-4D97-AF65-F5344CB8AC3E}">
        <p14:creationId xmlns:p14="http://schemas.microsoft.com/office/powerpoint/2010/main" val="2665069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A1DB0-F8B7-460F-A9B3-82ED3744468B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67615-3BF6-43F3-B27A-1EC67355A9E2}"/>
              </a:ext>
            </a:extLst>
          </p:cNvPr>
          <p:cNvSpPr txBox="1"/>
          <p:nvPr/>
        </p:nvSpPr>
        <p:spPr>
          <a:xfrm flipH="1">
            <a:off x="0" y="387993"/>
            <a:ext cx="7590156" cy="564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2F549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Game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Ask For Save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1: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 players’ file name string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2: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 for Validity of the string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Invalid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Back to 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1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Else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 to 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 a struct of all game’s data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4: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Write the struct into a file with BINARY format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5: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Save some info into SaveLoadManager class, so that the game could manage and keep save files original.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6: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Announce “Sucessful”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chemeClr val="accent1">
                    <a:lumMod val="50000"/>
                  </a:schemeClr>
                </a:solidFill>
              </a:rPr>
              <a:t>ABOUT SOURCE CODE</a:t>
            </a:r>
          </a:p>
        </p:txBody>
      </p:sp>
    </p:spTree>
    <p:extLst>
      <p:ext uri="{BB962C8B-B14F-4D97-AF65-F5344CB8AC3E}">
        <p14:creationId xmlns:p14="http://schemas.microsoft.com/office/powerpoint/2010/main" val="2733378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A1DB0-F8B7-460F-A9B3-82ED3744468B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67615-3BF6-43F3-B27A-1EC67355A9E2}"/>
              </a:ext>
            </a:extLst>
          </p:cNvPr>
          <p:cNvSpPr txBox="1"/>
          <p:nvPr/>
        </p:nvSpPr>
        <p:spPr>
          <a:xfrm flipH="1">
            <a:off x="0" y="387993"/>
            <a:ext cx="7962900" cy="535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2F549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Game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Ask For Load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1: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 players’ file name string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2: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 for Validity of the string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Invalid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Back to 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1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Else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 to 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 a struct to store all game’s data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4: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Read the file with filename entered by players into the struct in BINARY format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5: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Coping data from the struct to game’s data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6: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Announce “Sucessful”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chemeClr val="accent1">
                    <a:lumMod val="50000"/>
                  </a:schemeClr>
                </a:solidFill>
              </a:rPr>
              <a:t>ABOUT SOURCE CODE</a:t>
            </a:r>
          </a:p>
        </p:txBody>
      </p:sp>
    </p:spTree>
    <p:extLst>
      <p:ext uri="{BB962C8B-B14F-4D97-AF65-F5344CB8AC3E}">
        <p14:creationId xmlns:p14="http://schemas.microsoft.com/office/powerpoint/2010/main" val="1080669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A1DB0-F8B7-460F-A9B3-82ED3744468B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67615-3BF6-43F3-B27A-1EC67355A9E2}"/>
              </a:ext>
            </a:extLst>
          </p:cNvPr>
          <p:cNvSpPr txBox="1"/>
          <p:nvPr/>
        </p:nvSpPr>
        <p:spPr>
          <a:xfrm flipH="1">
            <a:off x="0" y="387993"/>
            <a:ext cx="10477500" cy="538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20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 Board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and y coordinate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1: </a:t>
            </a:r>
            <a:r>
              <a:rPr lang="en-US" sz="12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arr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][</a:t>
            </a:r>
            <a:r>
              <a:rPr lang="en-US" sz="12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 equals zero, it means no move there, return 0 (No result)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2: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 vertical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there are 5 consecutive moves have the same value, return 1 (Vertical winning moves)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 to </a:t>
            </a: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3: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 horizon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5 consecutive moves have the same value, return 1 (Vertical winning moves)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 to </a:t>
            </a: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4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4: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 diagonal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5 consecutive moves have the same value, return 1 (Vertical winning moves)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 to </a:t>
            </a: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5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5: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 anti-diagonal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5 consecutive moves have the same value, return 1 (Vertical winning moves)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 to </a:t>
            </a: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6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6: </a:t>
            </a: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0 because there are no winning moves.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chemeClr val="accent1">
                    <a:lumMod val="50000"/>
                  </a:schemeClr>
                </a:solidFill>
              </a:rPr>
              <a:t>ABOUT SOURCE CODE</a:t>
            </a:r>
          </a:p>
        </p:txBody>
      </p:sp>
    </p:spTree>
    <p:extLst>
      <p:ext uri="{BB962C8B-B14F-4D97-AF65-F5344CB8AC3E}">
        <p14:creationId xmlns:p14="http://schemas.microsoft.com/office/powerpoint/2010/main" val="1607132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A1DB0-F8B7-460F-A9B3-82ED3744468B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67615-3BF6-43F3-B27A-1EC67355A9E2}"/>
              </a:ext>
            </a:extLst>
          </p:cNvPr>
          <p:cNvSpPr txBox="1"/>
          <p:nvPr/>
        </p:nvSpPr>
        <p:spPr>
          <a:xfrm flipH="1">
            <a:off x="0" y="346513"/>
            <a:ext cx="7590156" cy="58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i="1">
                <a:solidFill>
                  <a:srgbClr val="2F5496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500" i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i="1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Game</a:t>
            </a:r>
            <a:r>
              <a:rPr lang="en-US" sz="1500" i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en-US" sz="1500" i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Process Key Pressed </a:t>
            </a:r>
            <a:r>
              <a:rPr lang="en-US" sz="1500" i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500" i="1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 Code</a:t>
            </a:r>
            <a:r>
              <a:rPr lang="en-US" sz="1500" i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 Code</a:t>
            </a: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is ‘</a:t>
            </a:r>
            <a:r>
              <a:rPr lang="en-US" sz="150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Enter</a:t>
            </a: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’: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5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1: </a:t>
            </a: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Mark the board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2: </a:t>
            </a: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Check Board equals TRUE, display Win/Lose Animation!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head to </a:t>
            </a:r>
            <a:r>
              <a:rPr lang="en-US" sz="15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</a:t>
            </a: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3: </a:t>
            </a: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Board is full of move, display DRAW!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head to </a:t>
            </a:r>
            <a:r>
              <a:rPr lang="en-US" sz="15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4</a:t>
            </a: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4: </a:t>
            </a: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Change Turn (in twoPlayers)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5:</a:t>
            </a: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Back to the game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chemeClr val="accent1">
                    <a:lumMod val="50000"/>
                  </a:schemeClr>
                </a:solidFill>
              </a:rPr>
              <a:t>ABOUT SOURCE CODE</a:t>
            </a:r>
          </a:p>
        </p:txBody>
      </p:sp>
    </p:spTree>
    <p:extLst>
      <p:ext uri="{BB962C8B-B14F-4D97-AF65-F5344CB8AC3E}">
        <p14:creationId xmlns:p14="http://schemas.microsoft.com/office/powerpoint/2010/main" val="1668638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822093-61ED-4A62-A546-E43D71C1C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-2784929"/>
            <a:ext cx="4286250" cy="1714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343C13-A7BC-4106-9BB8-1F5DE56B7C87}"/>
              </a:ext>
            </a:extLst>
          </p:cNvPr>
          <p:cNvSpPr txBox="1"/>
          <p:nvPr/>
        </p:nvSpPr>
        <p:spPr>
          <a:xfrm>
            <a:off x="561068" y="1665728"/>
            <a:ext cx="3736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</a:rPr>
              <a:t>SPECIAL THANKS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A1D5F-96E5-4D5C-8D35-85EB0175EAAA}"/>
              </a:ext>
            </a:extLst>
          </p:cNvPr>
          <p:cNvSpPr txBox="1"/>
          <p:nvPr/>
        </p:nvSpPr>
        <p:spPr>
          <a:xfrm>
            <a:off x="7190468" y="653143"/>
            <a:ext cx="4371389" cy="2733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accent1">
                    <a:lumMod val="50000"/>
                  </a:schemeClr>
                </a:solidFill>
              </a:rPr>
              <a:t>PhD. Truong Toan Thinh</a:t>
            </a:r>
          </a:p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accent1">
                    <a:lumMod val="50000"/>
                  </a:schemeClr>
                </a:solidFill>
              </a:rPr>
              <a:t>PhD. Nguyen Thanh An</a:t>
            </a:r>
          </a:p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accent1">
                    <a:lumMod val="50000"/>
                  </a:schemeClr>
                </a:solidFill>
              </a:rPr>
              <a:t>M.    Tran Ngoc Dat Thanh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B8054-A30F-4CD0-BD48-576B83113D81}"/>
              </a:ext>
            </a:extLst>
          </p:cNvPr>
          <p:cNvSpPr txBox="1"/>
          <p:nvPr/>
        </p:nvSpPr>
        <p:spPr>
          <a:xfrm>
            <a:off x="968542" y="7656724"/>
            <a:ext cx="5890267" cy="5536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tx2">
                    <a:lumMod val="50000"/>
                  </a:schemeClr>
                </a:solidFill>
              </a:rPr>
              <a:t>TABLE OF CONTENTS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4000">
                <a:solidFill>
                  <a:srgbClr val="002060"/>
                </a:solidFill>
              </a:rPr>
              <a:t>ABOUT US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4000">
                <a:solidFill>
                  <a:srgbClr val="002060"/>
                </a:solidFill>
              </a:rPr>
              <a:t>GENERAL INTRODUTION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4000">
                <a:solidFill>
                  <a:srgbClr val="002060"/>
                </a:solidFill>
              </a:rPr>
              <a:t>PRODUCT INTRODUTION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4000">
                <a:solidFill>
                  <a:srgbClr val="002060"/>
                </a:solidFill>
              </a:rPr>
              <a:t>ABOUT SOURCE CODE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4000">
                <a:solidFill>
                  <a:srgbClr val="002060"/>
                </a:solidFill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404749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A1DB0-F8B7-460F-A9B3-82ED3744468B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chemeClr val="accent1">
                    <a:lumMod val="50000"/>
                  </a:schemeClr>
                </a:solidFill>
              </a:rPr>
              <a:t>ABOUT SOURCE 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E51EB7-3AB0-4D5C-85DF-E88649246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89027"/>
              </p:ext>
            </p:extLst>
          </p:nvPr>
        </p:nvGraphicFramePr>
        <p:xfrm>
          <a:off x="826453" y="521342"/>
          <a:ext cx="8822372" cy="4431657"/>
        </p:xfrm>
        <a:graphic>
          <a:graphicData uri="http://schemas.openxmlformats.org/drawingml/2006/table">
            <a:tbl>
              <a:tblPr firstRow="1" firstCol="1" bandRow="1"/>
              <a:tblGrid>
                <a:gridCol w="4411186">
                  <a:extLst>
                    <a:ext uri="{9D8B030D-6E8A-4147-A177-3AD203B41FA5}">
                      <a16:colId xmlns:a16="http://schemas.microsoft.com/office/drawing/2014/main" val="3834374327"/>
                    </a:ext>
                  </a:extLst>
                </a:gridCol>
                <a:gridCol w="4411186">
                  <a:extLst>
                    <a:ext uri="{9D8B030D-6E8A-4147-A177-3AD203B41FA5}">
                      <a16:colId xmlns:a16="http://schemas.microsoft.com/office/drawing/2014/main" val="1454035879"/>
                    </a:ext>
                  </a:extLst>
                </a:gridCol>
              </a:tblGrid>
              <a:tr h="44316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 </a:t>
                      </a:r>
                      <a:r>
                        <a:rPr lang="en-US" sz="180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board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{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countX;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// Count moves of 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countO;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// Count moves of 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 </a:t>
                      </a:r>
                      <a:r>
                        <a:rPr lang="en-US" sz="180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{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scoreX;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// Score of 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scoreO;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// Score of 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53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A1DB0-F8B7-460F-A9B3-82ED3744468B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67615-3BF6-43F3-B27A-1EC67355A9E2}"/>
              </a:ext>
            </a:extLst>
          </p:cNvPr>
          <p:cNvSpPr txBox="1"/>
          <p:nvPr/>
        </p:nvSpPr>
        <p:spPr>
          <a:xfrm flipH="1">
            <a:off x="-1" y="521343"/>
            <a:ext cx="9496425" cy="493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Main 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pushButton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(2, </a:t>
            </a:r>
            <a:r>
              <a:rPr lang="en-US" sz="180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"CONTINUE"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pushButton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</a:t>
            </a:r>
            <a:r>
              <a:rPr lang="en-US" sz="180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"NEW GAME"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pushButton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(1, </a:t>
            </a:r>
            <a:r>
              <a:rPr lang="en-US" sz="180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"LOAD GAME"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pushButton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(1, </a:t>
            </a:r>
            <a:r>
              <a:rPr lang="en-US" sz="180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"HIGH SCORE"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pushButton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(1, </a:t>
            </a:r>
            <a:r>
              <a:rPr lang="en-US" sz="180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"ABOUT"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pushButton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(3, </a:t>
            </a:r>
            <a:r>
              <a:rPr lang="en-US" sz="180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"QUIT"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New Game Menu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newGameMenu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pushButton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(2, </a:t>
            </a:r>
            <a:r>
              <a:rPr lang="en-US" sz="180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"SINGLE PLAYER"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newGameMenu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pushButton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(0, </a:t>
            </a:r>
            <a:r>
              <a:rPr lang="en-US" sz="180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"TWO PLAYERS"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Bot Choosing Menu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botMenu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pushButton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(2, </a:t>
            </a:r>
            <a:r>
              <a:rPr lang="en-US" sz="180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"EASY"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botMenu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pushButton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(4, </a:t>
            </a:r>
            <a:r>
              <a:rPr lang="en-US" sz="180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"MEDIUM"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botMenu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pushButton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(3, </a:t>
            </a:r>
            <a:r>
              <a:rPr lang="en-US" sz="180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"HARD"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chemeClr val="accent1">
                    <a:lumMod val="50000"/>
                  </a:schemeClr>
                </a:solidFill>
              </a:rPr>
              <a:t>ABOUT SOURCE CODE</a:t>
            </a:r>
          </a:p>
        </p:txBody>
      </p:sp>
    </p:spTree>
    <p:extLst>
      <p:ext uri="{BB962C8B-B14F-4D97-AF65-F5344CB8AC3E}">
        <p14:creationId xmlns:p14="http://schemas.microsoft.com/office/powerpoint/2010/main" val="653241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A1DB0-F8B7-460F-A9B3-82ED3744468B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67615-3BF6-43F3-B27A-1EC67355A9E2}"/>
              </a:ext>
            </a:extLst>
          </p:cNvPr>
          <p:cNvSpPr txBox="1"/>
          <p:nvPr/>
        </p:nvSpPr>
        <p:spPr>
          <a:xfrm flipH="1">
            <a:off x="0" y="521343"/>
            <a:ext cx="7590156" cy="3731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Vector2u onePlayer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botMove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Return a Vector2u (Vector has 2 unsigned integers) with x and y, to allocate where the BOT needs to hit.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Game’s mode is Easy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easyBotMove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Game’s mode is Medium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medBotMove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hardBotMove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chemeClr val="accent1">
                    <a:lumMod val="50000"/>
                  </a:schemeClr>
                </a:solidFill>
              </a:rPr>
              <a:t>ABOUT SOURCE CODE</a:t>
            </a:r>
          </a:p>
        </p:txBody>
      </p:sp>
    </p:spTree>
    <p:extLst>
      <p:ext uri="{BB962C8B-B14F-4D97-AF65-F5344CB8AC3E}">
        <p14:creationId xmlns:p14="http://schemas.microsoft.com/office/powerpoint/2010/main" val="1358313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A1DB0-F8B7-460F-A9B3-82ED3744468B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67615-3BF6-43F3-B27A-1EC67355A9E2}"/>
              </a:ext>
            </a:extLst>
          </p:cNvPr>
          <p:cNvSpPr txBox="1"/>
          <p:nvPr/>
        </p:nvSpPr>
        <p:spPr>
          <a:xfrm flipH="1">
            <a:off x="0" y="521343"/>
            <a:ext cx="9639300" cy="491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Vector2u onePlayer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easyBotMove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Random somewhere nearly player’s cell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1: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 vector of answer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2: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Browse all the Board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that cell is not hitted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{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it’s closer, delete old vector and push the new one into vector answer.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the distances are equal,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 that cell into vector answer.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}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any value in vector answer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chemeClr val="accent1">
                    <a:lumMod val="50000"/>
                  </a:schemeClr>
                </a:solidFill>
              </a:rPr>
              <a:t>ABOUT SOURCE CODE</a:t>
            </a:r>
          </a:p>
        </p:txBody>
      </p:sp>
    </p:spTree>
    <p:extLst>
      <p:ext uri="{BB962C8B-B14F-4D97-AF65-F5344CB8AC3E}">
        <p14:creationId xmlns:p14="http://schemas.microsoft.com/office/powerpoint/2010/main" val="4237043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A1DB0-F8B7-460F-A9B3-82ED3744468B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67615-3BF6-43F3-B27A-1EC67355A9E2}"/>
              </a:ext>
            </a:extLst>
          </p:cNvPr>
          <p:cNvSpPr txBox="1"/>
          <p:nvPr/>
        </p:nvSpPr>
        <p:spPr>
          <a:xfrm flipH="1">
            <a:off x="0" y="521343"/>
            <a:ext cx="9639300" cy="491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Vector2u onePlayer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mediumBotMove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Greedy Algorithm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1: 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4 (k is priority, equals how many consecutive moves has the same value)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2: </a:t>
            </a: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&gt;= 2, head to 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go to 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5;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Browse all cell that are hitted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that cell has 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– consecutive moves and not to be blocked at both head and tail, </a:t>
            </a: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that cell!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that cell has </a:t>
            </a:r>
            <a:r>
              <a:rPr lang="en-US" sz="18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– consecutive moves and not to be blocked at head or tail, </a:t>
            </a: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that cell!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4: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Decrease k. Back to 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2;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 b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5: 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 cell is return? </a:t>
            </a:r>
            <a:r>
              <a:rPr lang="en-US" sz="18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US" sz="18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easyBotMove</a:t>
            </a:r>
            <a:r>
              <a:rPr lang="en-US" sz="180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chemeClr val="accent1">
                    <a:lumMod val="50000"/>
                  </a:schemeClr>
                </a:solidFill>
              </a:rPr>
              <a:t>ABOUT SOURCE CODE</a:t>
            </a:r>
          </a:p>
        </p:txBody>
      </p:sp>
    </p:spTree>
    <p:extLst>
      <p:ext uri="{BB962C8B-B14F-4D97-AF65-F5344CB8AC3E}">
        <p14:creationId xmlns:p14="http://schemas.microsoft.com/office/powerpoint/2010/main" val="154278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A1DB0-F8B7-460F-A9B3-82ED3744468B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67615-3BF6-43F3-B27A-1EC67355A9E2}"/>
              </a:ext>
            </a:extLst>
          </p:cNvPr>
          <p:cNvSpPr txBox="1"/>
          <p:nvPr/>
        </p:nvSpPr>
        <p:spPr>
          <a:xfrm flipH="1">
            <a:off x="-153210" y="197493"/>
            <a:ext cx="11744325" cy="6112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Vector2u onePlayer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en-US" sz="6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hardBotMove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" i="1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Alpha – Beta Prunning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1: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 answer from </a:t>
            </a:r>
            <a:r>
              <a:rPr lang="en-US" sz="6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alphaBetaPrunning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(…)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Step 2: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Take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coordinate out, ignore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 score of move found by </a:t>
            </a:r>
            <a:r>
              <a:rPr lang="en-US" sz="6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alphaBetaPrunning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3: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Vector3i onePlayer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en-US" sz="6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alphaBetaPrunning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 </a:t>
            </a:r>
            <a:r>
              <a:rPr lang="en-US" sz="6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isMaximize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6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depth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6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maxDepth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en-US" sz="6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isMaximize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show that step is Find Max, or Find Min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en-US" sz="6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depth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depth of DFS, </a:t>
            </a:r>
            <a:r>
              <a:rPr lang="en-US" sz="6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maxDepth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maximum of DFS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1: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Browse all cells that are NOT hitted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2: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Try to mark that cell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3: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Find point of that cell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(point of cell equals how many consecutive moves has the same value, and it’s stored in variable name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4: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//Prunning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that cell has no point, ignore it and go to </a:t>
            </a: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7;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 to </a:t>
            </a: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5;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5: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Find curseMove by call a cursed function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alphaBetaPruning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(!</a:t>
            </a:r>
            <a:r>
              <a:rPr lang="en-US" sz="6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isMaximize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6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depth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+ 1, </a:t>
            </a:r>
            <a:r>
              <a:rPr lang="en-US" sz="600">
                <a:solidFill>
                  <a:srgbClr val="76717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maxDepth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6: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//Minimax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 are maximizing, choose minimum value between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currentMove.z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cursedMove.z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or opposite.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Store suitable value into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currentMove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tempMove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7: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Redo marking that cell. If there’re unchecked cells left, back to </a:t>
            </a: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1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 continue browsing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8: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//Minimax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moveVector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 not empty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 cell with Maximum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 if we are Maximize,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US" sz="6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 cell with Minimum </a:t>
            </a:r>
            <a:r>
              <a:rPr lang="en-US" sz="60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 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 instead!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 9: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If there’s no move found by </a:t>
            </a:r>
            <a:r>
              <a:rPr lang="en-US" sz="6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AlphaBetaPruning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7030A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</a:t>
            </a:r>
            <a:r>
              <a:rPr lang="en-US" sz="60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medBotMove</a:t>
            </a: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chemeClr val="accent1">
                    <a:lumMod val="50000"/>
                  </a:schemeClr>
                </a:solidFill>
              </a:rPr>
              <a:t>ABOUT SOURCE CODE</a:t>
            </a:r>
          </a:p>
        </p:txBody>
      </p:sp>
    </p:spTree>
    <p:extLst>
      <p:ext uri="{BB962C8B-B14F-4D97-AF65-F5344CB8AC3E}">
        <p14:creationId xmlns:p14="http://schemas.microsoft.com/office/powerpoint/2010/main" val="2523126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59760-2E41-4071-9E2C-2F07C051F5B0}"/>
              </a:ext>
            </a:extLst>
          </p:cNvPr>
          <p:cNvSpPr txBox="1"/>
          <p:nvPr/>
        </p:nvSpPr>
        <p:spPr>
          <a:xfrm>
            <a:off x="598351" y="521343"/>
            <a:ext cx="7851252" cy="4227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CaroProject_OOP.pdf: PhD.Truong Toan Thinh, CARO Game GUILDLINE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 Menu Music: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https://youtu.be/3XH-FOSseek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Game Music: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https://youtu.be/MiUjLJJligs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SFML 2.5 Tutorial: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https://www.sfml-dev.org/tutorials/2.5/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 dẫn lấy Date và Time trong C++: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https://topdev.vn/blog/date-va-time-trong-c/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 thuật cắt tỉa Alpha-Beta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www.stdio.vn/giai-thuat-lap-trinh/giai-thuat-cat-tia-alpha-beta-Wu7F1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 thuật tìm kiếm MiniMax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www.stdio.vn/giai-thuat-lap-trinh/giai-thuat-tim-kiem-minimax-s1EVnH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8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4EDB2-5B10-4FB6-8EDD-5CEA9FAB0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65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343C13-A7BC-4106-9BB8-1F5DE56B7C87}"/>
              </a:ext>
            </a:extLst>
          </p:cNvPr>
          <p:cNvSpPr txBox="1"/>
          <p:nvPr/>
        </p:nvSpPr>
        <p:spPr>
          <a:xfrm>
            <a:off x="-5030107" y="1665728"/>
            <a:ext cx="3736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</a:rPr>
              <a:t>SPECIAL THANKS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A1D5F-96E5-4D5C-8D35-85EB0175EAAA}"/>
              </a:ext>
            </a:extLst>
          </p:cNvPr>
          <p:cNvSpPr txBox="1"/>
          <p:nvPr/>
        </p:nvSpPr>
        <p:spPr>
          <a:xfrm>
            <a:off x="13905593" y="653143"/>
            <a:ext cx="4371389" cy="2733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accent1">
                    <a:lumMod val="50000"/>
                  </a:schemeClr>
                </a:solidFill>
              </a:rPr>
              <a:t>PhD. Truong Toan Thinh</a:t>
            </a:r>
          </a:p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accent1">
                    <a:lumMod val="50000"/>
                  </a:schemeClr>
                </a:solidFill>
              </a:rPr>
              <a:t>PhD. Nguyen Thanh An</a:t>
            </a:r>
          </a:p>
          <a:p>
            <a:pPr>
              <a:lnSpc>
                <a:spcPct val="200000"/>
              </a:lnSpc>
            </a:pPr>
            <a:r>
              <a:rPr lang="en-US" sz="3000" b="1">
                <a:solidFill>
                  <a:schemeClr val="accent1">
                    <a:lumMod val="50000"/>
                  </a:schemeClr>
                </a:solidFill>
              </a:rPr>
              <a:t>M.    Tran Ngoc Dat Thanh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F7B44-A88E-4005-A0A0-B22BF761084D}"/>
              </a:ext>
            </a:extLst>
          </p:cNvPr>
          <p:cNvSpPr txBox="1"/>
          <p:nvPr/>
        </p:nvSpPr>
        <p:spPr>
          <a:xfrm>
            <a:off x="968542" y="684424"/>
            <a:ext cx="5890267" cy="5536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tx2">
                    <a:lumMod val="50000"/>
                  </a:schemeClr>
                </a:solidFill>
              </a:rPr>
              <a:t>TABLE OF CONTENTS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4000">
                <a:solidFill>
                  <a:srgbClr val="003DB8"/>
                </a:solidFill>
              </a:rPr>
              <a:t>ABOUT US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4000">
                <a:solidFill>
                  <a:srgbClr val="003DB8"/>
                </a:solidFill>
              </a:rPr>
              <a:t>GENERAL INTRODUTION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4000">
                <a:solidFill>
                  <a:srgbClr val="003DB8"/>
                </a:solidFill>
              </a:rPr>
              <a:t>PRODUCT INTRODUTION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4000">
                <a:solidFill>
                  <a:srgbClr val="003DB8"/>
                </a:solidFill>
              </a:rPr>
              <a:t>ABOUT SOURCE CODE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4000">
                <a:solidFill>
                  <a:srgbClr val="003DB8"/>
                </a:solidFill>
              </a:rPr>
              <a:t>REFERENCE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58" y="46861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2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452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ABOUT US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CA8BF-BDBB-40E3-8791-DBEDE3436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521343"/>
            <a:ext cx="1905000" cy="2381250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9FB3A934-B449-4E97-B823-48A1EE84A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83862"/>
              </p:ext>
            </p:extLst>
          </p:nvPr>
        </p:nvGraphicFramePr>
        <p:xfrm>
          <a:off x="3449772" y="923420"/>
          <a:ext cx="7810500" cy="396111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905250">
                  <a:extLst>
                    <a:ext uri="{9D8B030D-6E8A-4147-A177-3AD203B41FA5}">
                      <a16:colId xmlns:a16="http://schemas.microsoft.com/office/drawing/2014/main" val="2980015088"/>
                    </a:ext>
                  </a:extLst>
                </a:gridCol>
                <a:gridCol w="3905250">
                  <a:extLst>
                    <a:ext uri="{9D8B030D-6E8A-4147-A177-3AD203B41FA5}">
                      <a16:colId xmlns:a16="http://schemas.microsoft.com/office/drawing/2014/main" val="1375877123"/>
                    </a:ext>
                  </a:extLst>
                </a:gridCol>
              </a:tblGrid>
              <a:tr h="990279">
                <a:tc>
                  <a:txBody>
                    <a:bodyPr/>
                    <a:lstStyle/>
                    <a:p>
                      <a:pPr algn="ctr"/>
                      <a:r>
                        <a:rPr lang="en-US" sz="2500" b="0"/>
                        <a:t>Nguyen Thanh Tinh</a:t>
                      </a:r>
                    </a:p>
                    <a:p>
                      <a:pPr algn="ctr"/>
                      <a:r>
                        <a:rPr lang="en-US" sz="2500" b="0"/>
                        <a:t>19127292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5223249"/>
                  </a:ext>
                </a:extLst>
              </a:tr>
              <a:tr h="990279">
                <a:tc>
                  <a:txBody>
                    <a:bodyPr/>
                    <a:lstStyle/>
                    <a:p>
                      <a:pPr algn="ctr"/>
                      <a:endParaRPr lang="en-US" sz="2500" b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/>
                        <a:t>Tran Xuan Son</a:t>
                      </a:r>
                    </a:p>
                    <a:p>
                      <a:pPr algn="ctr"/>
                      <a:r>
                        <a:rPr lang="en-US" sz="2500" b="0"/>
                        <a:t>19127321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030206"/>
                  </a:ext>
                </a:extLst>
              </a:tr>
              <a:tr h="990279">
                <a:tc>
                  <a:txBody>
                    <a:bodyPr/>
                    <a:lstStyle/>
                    <a:p>
                      <a:pPr algn="ctr"/>
                      <a:r>
                        <a:rPr lang="en-US" sz="2500" b="0"/>
                        <a:t>Pham Anh Tuan</a:t>
                      </a:r>
                    </a:p>
                    <a:p>
                      <a:pPr algn="ctr"/>
                      <a:r>
                        <a:rPr lang="en-US" sz="2500" b="0"/>
                        <a:t>19127084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b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2519060"/>
                  </a:ext>
                </a:extLst>
              </a:tr>
              <a:tr h="990279">
                <a:tc>
                  <a:txBody>
                    <a:bodyPr/>
                    <a:lstStyle/>
                    <a:p>
                      <a:pPr algn="ctr"/>
                      <a:endParaRPr lang="en-US" sz="2500" b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/>
                        <a:t>Ho Huu Vien</a:t>
                      </a:r>
                    </a:p>
                    <a:p>
                      <a:pPr algn="ctr"/>
                      <a:r>
                        <a:rPr lang="en-US" sz="2500" b="0"/>
                        <a:t>18127251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39529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4E5E494-8711-40D5-ADD1-461CD5F9A4F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1585" r="596" b="38800"/>
          <a:stretch/>
        </p:blipFill>
        <p:spPr bwMode="auto">
          <a:xfrm>
            <a:off x="7733867" y="923420"/>
            <a:ext cx="3282665" cy="9766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 descr="Không có mô tả.">
            <a:extLst>
              <a:ext uri="{FF2B5EF4-FFF2-40B4-BE49-F238E27FC236}">
                <a16:creationId xmlns:a16="http://schemas.microsoft.com/office/drawing/2014/main" id="{E46B700F-3AF1-4D7D-973D-39D749AFF755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t="41099" b="31550"/>
          <a:stretch/>
        </p:blipFill>
        <p:spPr bwMode="auto">
          <a:xfrm>
            <a:off x="3820670" y="1925980"/>
            <a:ext cx="3282665" cy="9766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 descr="Không có mô tả.">
            <a:extLst>
              <a:ext uri="{FF2B5EF4-FFF2-40B4-BE49-F238E27FC236}">
                <a16:creationId xmlns:a16="http://schemas.microsoft.com/office/drawing/2014/main" id="{C287207D-70C8-494E-B19D-A99B46687F03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6" t="26583" r="19976" b="62992"/>
          <a:stretch/>
        </p:blipFill>
        <p:spPr bwMode="auto">
          <a:xfrm>
            <a:off x="7733867" y="2902592"/>
            <a:ext cx="3282665" cy="9766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Picture 36" descr="Không có mô tả.">
            <a:extLst>
              <a:ext uri="{FF2B5EF4-FFF2-40B4-BE49-F238E27FC236}">
                <a16:creationId xmlns:a16="http://schemas.microsoft.com/office/drawing/2014/main" id="{490037DA-FE6C-4A86-B99A-A5255D490C6D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" t="37702" r="15054" b="44111"/>
          <a:stretch/>
        </p:blipFill>
        <p:spPr bwMode="auto">
          <a:xfrm>
            <a:off x="3820670" y="3879205"/>
            <a:ext cx="3378710" cy="9766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9312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GENERAL INTRODUTION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72DBA-08DC-4EEE-BCE7-365B484D3A1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547" y="653415"/>
            <a:ext cx="642303" cy="62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0DABF-88E2-4513-8E3B-A6BA8568A11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116" y="541028"/>
            <a:ext cx="918210" cy="89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SFML logo">
            <a:extLst>
              <a:ext uri="{FF2B5EF4-FFF2-40B4-BE49-F238E27FC236}">
                <a16:creationId xmlns:a16="http://schemas.microsoft.com/office/drawing/2014/main" id="{4F77BA67-5C68-46E9-9A19-0B4523CC65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570" y="2338239"/>
            <a:ext cx="2399030" cy="77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707B8-6E28-40A9-B22E-F8BE44D7435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06" y="541028"/>
            <a:ext cx="925830" cy="9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Visual studio Icon of Flat style - Available in SVG, PNG, EPS, AI &amp; Icon  fonts">
            <a:extLst>
              <a:ext uri="{FF2B5EF4-FFF2-40B4-BE49-F238E27FC236}">
                <a16:creationId xmlns:a16="http://schemas.microsoft.com/office/drawing/2014/main" id="{D1CCBA56-1BCB-4583-A759-D256D9019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86" y="1594562"/>
            <a:ext cx="2259514" cy="225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Logos and Usage · GitHub">
            <a:extLst>
              <a:ext uri="{FF2B5EF4-FFF2-40B4-BE49-F238E27FC236}">
                <a16:creationId xmlns:a16="http://schemas.microsoft.com/office/drawing/2014/main" id="{E52BB0C6-F593-40A3-AEB6-2DFD14265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238" y="3373979"/>
            <a:ext cx="2297294" cy="19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163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ADFD69-49FC-410F-B151-5F0F7027A4CE}"/>
              </a:ext>
            </a:extLst>
          </p:cNvPr>
          <p:cNvSpPr/>
          <p:nvPr/>
        </p:nvSpPr>
        <p:spPr>
          <a:xfrm>
            <a:off x="0" y="-127000"/>
            <a:ext cx="12192000" cy="7112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PRODUCT INTRODUTION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393CD-ACA7-4FAB-857B-E73941AA311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8" t="17745" r="18639" b="15234"/>
          <a:stretch/>
        </p:blipFill>
        <p:spPr bwMode="auto">
          <a:xfrm>
            <a:off x="3154997" y="915686"/>
            <a:ext cx="5882005" cy="3575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8085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ABOUT 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2E05F2-2D11-4FEB-997A-9DD29ED27E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625" y="1161143"/>
            <a:ext cx="4896803" cy="35536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67204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ABOUT SOURCE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2EDC1-4803-4F83-BF3C-8231EE79D11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0" r="45435" b="96268"/>
          <a:stretch/>
        </p:blipFill>
        <p:spPr bwMode="auto">
          <a:xfrm>
            <a:off x="3274377" y="2371407"/>
            <a:ext cx="5643245" cy="2115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7251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5E400-22D3-4887-9817-1E9CE419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5471-1CAD-40B2-84F7-F42AB8385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272" y="127000"/>
            <a:ext cx="788686" cy="788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2DB27-F469-4235-BE4C-7D1B1ABE4BDE}"/>
              </a:ext>
            </a:extLst>
          </p:cNvPr>
          <p:cNvSpPr txBox="1"/>
          <p:nvPr/>
        </p:nvSpPr>
        <p:spPr>
          <a:xfrm>
            <a:off x="381000" y="5575637"/>
            <a:ext cx="1000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>
                <a:solidFill>
                  <a:srgbClr val="EFFBFF"/>
                </a:solidFill>
              </a:rPr>
              <a:t>ABOUT 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EE9815-5E59-459E-8B3A-3CEC79A93E6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" r="9522" b="85933"/>
          <a:stretch/>
        </p:blipFill>
        <p:spPr bwMode="auto">
          <a:xfrm>
            <a:off x="1423210" y="675727"/>
            <a:ext cx="9345580" cy="46600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1932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1492</Words>
  <Application>Microsoft Office PowerPoint</Application>
  <PresentationFormat>Widescreen</PresentationFormat>
  <Paragraphs>229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ngthtinh</dc:creator>
  <cp:lastModifiedBy>ngthtinh</cp:lastModifiedBy>
  <cp:revision>16</cp:revision>
  <dcterms:created xsi:type="dcterms:W3CDTF">2020-09-04T17:59:35Z</dcterms:created>
  <dcterms:modified xsi:type="dcterms:W3CDTF">2020-09-04T19:10:03Z</dcterms:modified>
</cp:coreProperties>
</file>